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8" r:id="rId6"/>
    <p:sldId id="260" r:id="rId7"/>
    <p:sldId id="266" r:id="rId8"/>
    <p:sldId id="261" r:id="rId9"/>
    <p:sldId id="262" r:id="rId10"/>
    <p:sldId id="267" r:id="rId11"/>
    <p:sldId id="263" r:id="rId12"/>
    <p:sldId id="264" r:id="rId13"/>
    <p:sldId id="265" r:id="rId14"/>
    <p:sldId id="270" r:id="rId15"/>
    <p:sldId id="271" r:id="rId16"/>
    <p:sldId id="272" r:id="rId17"/>
    <p:sldId id="269"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91" autoAdjust="0"/>
    <p:restoredTop sz="94660"/>
  </p:normalViewPr>
  <p:slideViewPr>
    <p:cSldViewPr>
      <p:cViewPr varScale="1">
        <p:scale>
          <a:sx n="74" d="100"/>
          <a:sy n="74" d="100"/>
        </p:scale>
        <p:origin x="-102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7B835257-BE4A-4A42-A757-DDAA09540B6D}" type="datetimeFigureOut">
              <a:rPr lang="en-US" smtClean="0"/>
              <a:pPr/>
              <a:t>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473D43-EF41-4237-B224-028300605B40}"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835257-BE4A-4A42-A757-DDAA09540B6D}" type="datetimeFigureOut">
              <a:rPr lang="en-US" smtClean="0"/>
              <a:pPr/>
              <a:t>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473D43-EF41-4237-B224-028300605B4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835257-BE4A-4A42-A757-DDAA09540B6D}" type="datetimeFigureOut">
              <a:rPr lang="en-US" smtClean="0"/>
              <a:pPr/>
              <a:t>12/6/2012</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BC473D43-EF41-4237-B224-028300605B4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835257-BE4A-4A42-A757-DDAA09540B6D}" type="datetimeFigureOut">
              <a:rPr lang="en-US" smtClean="0"/>
              <a:pPr/>
              <a:t>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473D43-EF41-4237-B224-028300605B4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B835257-BE4A-4A42-A757-DDAA09540B6D}" type="datetimeFigureOut">
              <a:rPr lang="en-US" smtClean="0"/>
              <a:pPr/>
              <a:t>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473D43-EF41-4237-B224-028300605B4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B835257-BE4A-4A42-A757-DDAA09540B6D}" type="datetimeFigureOut">
              <a:rPr lang="en-US" smtClean="0"/>
              <a:pPr/>
              <a:t>12/6/2012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473D43-EF41-4237-B224-028300605B4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B835257-BE4A-4A42-A757-DDAA09540B6D}" type="datetimeFigureOut">
              <a:rPr lang="en-US" smtClean="0"/>
              <a:pPr/>
              <a:t>12/6/2012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473D43-EF41-4237-B224-028300605B4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B835257-BE4A-4A42-A757-DDAA09540B6D}" type="datetimeFigureOut">
              <a:rPr lang="en-US" smtClean="0"/>
              <a:pPr/>
              <a:t>12/6/2012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473D43-EF41-4237-B224-028300605B4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835257-BE4A-4A42-A757-DDAA09540B6D}" type="datetimeFigureOut">
              <a:rPr lang="en-US" smtClean="0"/>
              <a:pPr/>
              <a:t>12/6/2012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473D43-EF41-4237-B224-028300605B4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B835257-BE4A-4A42-A757-DDAA09540B6D}" type="datetimeFigureOut">
              <a:rPr lang="en-US" smtClean="0"/>
              <a:pPr/>
              <a:t>12/6/2012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473D43-EF41-4237-B224-028300605B40}"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7B835257-BE4A-4A42-A757-DDAA09540B6D}" type="datetimeFigureOut">
              <a:rPr lang="en-US" smtClean="0"/>
              <a:pPr/>
              <a:t>12/6/2012</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BC473D43-EF41-4237-B224-028300605B4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7B835257-BE4A-4A42-A757-DDAA09540B6D}" type="datetimeFigureOut">
              <a:rPr lang="en-US" smtClean="0"/>
              <a:pPr/>
              <a:t>12/6/2012</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BC473D43-EF41-4237-B224-028300605B4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“Lamb to the Slaughter”</a:t>
            </a:r>
            <a:br>
              <a:rPr lang="en-US" dirty="0" smtClean="0"/>
            </a:br>
            <a:r>
              <a:rPr lang="en-US" dirty="0" smtClean="0"/>
              <a:t/>
            </a:r>
            <a:br>
              <a:rPr lang="en-US" dirty="0" smtClean="0"/>
            </a:br>
            <a:r>
              <a:rPr lang="en-US" sz="3100" b="0" dirty="0" smtClean="0"/>
              <a:t>By: </a:t>
            </a:r>
            <a:r>
              <a:rPr lang="en-US" sz="3100" b="0" dirty="0" err="1" smtClean="0"/>
              <a:t>Roald</a:t>
            </a:r>
            <a:r>
              <a:rPr lang="en-US" sz="3100" b="0" dirty="0" smtClean="0"/>
              <a:t> Dahl</a:t>
            </a:r>
            <a:r>
              <a:rPr lang="en-US" dirty="0" smtClean="0"/>
              <a:t/>
            </a:r>
            <a:br>
              <a:rPr lang="en-US" dirty="0" smtClean="0"/>
            </a:br>
            <a:endParaRPr lang="en-US" dirty="0"/>
          </a:p>
        </p:txBody>
      </p:sp>
      <p:sp>
        <p:nvSpPr>
          <p:cNvPr id="3" name="Subtitle 2"/>
          <p:cNvSpPr>
            <a:spLocks noGrp="1"/>
          </p:cNvSpPr>
          <p:nvPr>
            <p:ph type="subTitle" idx="1"/>
          </p:nvPr>
        </p:nvSpPr>
        <p:spPr/>
        <p:txBody>
          <a:bodyPr>
            <a:normAutofit/>
          </a:bodyPr>
          <a:lstStyle/>
          <a:p>
            <a:endParaRPr lang="en-US" dirty="0" smtClean="0"/>
          </a:p>
          <a:p>
            <a:endParaRPr lang="en-US" dirty="0"/>
          </a:p>
          <a:p>
            <a:endParaRPr lang="en-US" dirty="0" smtClean="0"/>
          </a:p>
        </p:txBody>
      </p:sp>
      <p:sp>
        <p:nvSpPr>
          <p:cNvPr id="3074" name="AutoShape 2" descr="data:image/jpeg;base64,/9j/4AAQSkZJRgABAQAAAQABAAD/2wCEAAkGBhQRERQSEhQVFBUUFxUaGRUXFBIUGhgYFxgVFxgaFRcYHCYfGBokGRQWHy8gIycpLCwsGB4zNTAqNSYrLCkBCQoKDgwOGg8PGjQlHiQtLC0yLDEpLCksKS0sLCwsLjQ0KiwpLCkvKiwsLC0tKSwtLCwsKS8pLCktLCwsLCwtLP/AABEIAOEA4AMBIgACEQEDEQH/xAAcAAEAAgMBAQEAAAAAAAAAAAAABQYDBAcCAQj/xABGEAABAwEEBgcGBAYAAgsAAAABAAIDEQQFITEGEkFRYXEHEyKBkaGxMkJSwdHhFHKS8CMzQ2KComPxCBYkNFNUc7LC0uL/xAAbAQABBQEBAAAAAAAAAAAAAAAAAgMEBQYBB//EADkRAAEDAgMFBQcDAgcAAAAAAAEAAgMEERIhMQUTQVFxYZHB0fAGIjKBobHhFEJSM/EjJGJygrLS/9oADAMBAAIRAxEAPwDuKIiEIiIhC17ZMWDXAqG+00Z02kcRnTassMzXtDmkEHEEL2q3aJjYpq0JgkNafA7bT1p9E9Gzee6Nfv8AlcJsrIi8QzB7Q5pBBxBC9pldRERCF8IWvYbVrgg+0wlrhxGR5EUPetlQd6T/AIe0Mm9yQaj+Y9k+HoU7GzHdvHguFTiLWtF4xsHae0d9T4BRc+ljB7DXO4mjVXzVtPB/UeB9+4ZpYaTop1FWnaWu2RD9R+i+HSmTZGP9ioR23RD9/wBD5JW7crMiqztJJzkxo/xd9V4/6wWgbB+hNHb9HzPcu7pytiKrN0qkGbG/7BZo9L/ij8HfUJ5u2qN377fI+S5u3KxooRmlke1rx+k/NbUN/wALvfpzBClM2hSyZNkHfb7pJY4cFIoscVoa72XB3IgrIpgIOYSUREXUIiIhCIiIQiIiEIta8LC2aN0bsjt3HYQtlF0EtNwhUi670fY5XRSVLK4jd/c394q6RShwDmkEHEEbVBaWXR1jOtaO0wY8W/UfVQdwX+YDquxjJxHw8R9FaPiFTHvWfFxCRfCbK+LDa7W2Jus80HrwA2rUt99xxsDgQ4uFWgHPjwCrE0slodrPOHkOACyG0trR0YLG5v5cuvkn2Rlylp9KycImY73fQfVRdvmmnaQ84ZhuAxHALZs1k2NHMreZZgOKxcm36veNfj0INtBl08VJETbWVcuuMPq01qMhvCmIrvpkAFDW5pgnq3frDkcxyzCstmtAe0OGRCsfaakDCyvp/wClML9HEXI+evW44JELtWnULELHx8l9/BjeVsIsbjKkLB+DHFDYxvKzojEULWNj4+SxusPI9y3UXcbkWUZJdw+Hw+y1n3cOIU4ta1y7PFOsldey5ZQz7CRiD8l7s17TNI1XuPA9ryK+26f3R3/RSejV1VPXOGA9kcd6vdmRzzShkbiO0ZWHNNPIAzWXSTSQWKy9bO9rDTtGmXIbTUgDeVQdHumCC0TNja+Vj3HsiUUa87gQ4ip40WHpTreN5WO7Gk6jna8hGxjK1PgJO+itmmOgsVqsRgbG2N8bK2dzQGmN7R2A0jEA0AI+dF6CKffDFiOWQz5KkfDvyX4iOVjpb8/RXKx2kSMa8bR57VmVT6Or46+xxPeQHPYxxr8TmjW/2BVsT0Ly9gJ18VJgkMkYJ149RkVo2p74u20F7PeZ7w4s3/l8FnsdtZK3WY4EenAjYVnUFetzva4z2Y6r/eaMnd2VeG1S2Br/AHTkefD5+adU6ihLo0nZL2JOw/LHInhXI8CptJkjdGbOCAboiIm11CFzy/rG2KZwYQWnHD3Ttb3K36Q27q4iAaOfgOW0+HqqnBZNcGvdzVbLt5uzqprCLtPxdgPiNenVLEWNq07JMA4a2LfRWez2YEA7NlFUpIy0kHMKRum9jGdV2LD/AK8RwSvab2d/Ws/WUfx2uQP3jmP9X366kM2E4XKzgIvjXAioxBX1ePkEGxVgojSOy1YHjNpx5H70WncFv1XdWcnZcHfdWCeIPaWnIghUuRha4g5g07wvUfZgx7V2XLs2b9unYDmCOjr99lBnvG8PCu6LSum39azH2hgfr3rdXm9XSyUkzoJRZzTY+uR1CmNcHC4RERRUpERYppw3mugXQvs82qOKi7VadUcT+6parZTi5fbquZ05131DN+08G/VWdFRSTvDGC5PruTbnAL5ct0md2s6uoDid53BTl+Xs2CMgENo044AMaBiTuwXq8LyZZ2ajKVAwGxo3lcJ0v0qmva0i7rBV4kdSSSuD6Z47Im5k7aYYZ+g0lIKZu4izcfidy9cFS1NQ6V+5i14n+I81aeiulvvK2XjQmNobBET8PtOPeGg/5rrdqHZyrRRGhmirLuskdmZjqDtOpQuecXOPM+AAGxTgeDtV40BgDRoFIYwMaGjQLgNnv+8btiaLTdzxZ461kaaloLiauoS0Z7ac11nQzSNtqiY5jtdj26zDt4tPEbtlCpe2sa4kEAgihBFQQcCCNoouZdEzRFLaoGexBbp2M4Nyook0LYnNlZlc59t1BlhbC9sseVyAe2664iIpasVAaQ6OCWskYo/aNjv/ANKIunSZ8J1JQXNGGPtN8c+RV2UJf+jomBeygkHg7gePFT4KhrhupsxwPJII4hSljtrJW6zHBw9OBGwrOua2e0yWd51SWOGBHycNqssel7XROqNWSlANhJwqDs30KRV0pp2GUZtAv2rrXXyWlf1r62YgZN7I+Z8fRZ7JZsm7BmtGwQ+8e5TkMeqF4tX1TppXPOpPruVi1tgoq/ruq3rGjFox4j7Kuq9EKuz6PuMhDaBhxqdnCm1b32S9o4ooHUtY+wYLtJ5cuo4DiMuCizwknE1Y7mvUsIY6paThtIPDhwVmWpYbsZEMBU7XHP7LbWQ9oq+jrqsy0rMI4n+R524eOpAKkQtc1tnIoi33F1kheHBoNK4Vx/dFLoq3Z+0qjZ8hlpnWcRbQHLocuCW9geLFRt33N1TtYPJwoRQAFSSLG+cDakVlbUV0u9ndidpewH2AXWtDRYLIvL3gZrTnvCm2nqtNkz5TSNpcd/7wCbipnyGzQgkBbs9upwG9aAmfIdWNpJ37fspSx6LknWmdX+0H1P0UhJbobO3VbT8raeZ+q1NH7POtjqDhH19erKLLUsjFyVp3doyG9qY6x+HZ3navl9aSshY7Vc1rWDtSEgNaBu2Kp6a9J0NlBEj+1sgYQXHdrfCOJ81SNHbom0jk6y0WhkNljd/3aN4MmG1w2V+Nw5BammgDW7umbhbxdxKqHTy1WUeTf5eQ8VhvfSK1X3ObFdzXdUT/ABJjVtRtL3e4zhm7dsXXOj/o7guqHVZ25nAdZMRi47m/CwbB41U1cOj0FihENnjbGwbhmd7jm48Sqv0kdJ8N2R6opJaHjsRV/wBpKeyzzOzaRaRRNjbhapUULIW4Wrf086QILsh15DrPdXq4gRrPPDc0bXepwXE7t6ebbHK98rI5Y3uJEdNTUG6N4xp+bWWzoxoPab4tH428C5wkxaz2S8bAB/TiGymfme0Q6CQ9UIy1mqBQMEbC0DcAQmjUG+GIXtrwTTqgl2GJuK2udh/dcsvH/pDAxEQWVzZSKBz5Gua076AVdTdgrR0M6PSQ2dr5QdeRzpn1zq/ButxoAac1ZrJ0aWKN+u2GJrhjVsUbSORpgrNZrK2MarRQfvNcdvJSMQsAb9Vwtklc3ELAG+tybaLKiIpCmIiIhCiL+uBs41m0EgyO/g76qizRFji1woQaEcV1B2S51NGXux9onPiUHbbKBzGT/C6+f8bW+maN3juQvV33mWEB3ab5jlvVpaaiv2UNct16p1nYkZDYPuppec+1NTQT1f8Akm6fE4aOPYPHj9TMgDg33kREWUT6IsT7SBx5LUnvKm0DliUtrHO0XLrfc4DNYJLYBl9FGsmklNI2F3HP7Bb8GjT3YzPoNwx88grWl2RUVPwNy56DvSHSALUnvTjXgPqvsFgnlybqN3nD7+ClBJZrP7IDnb/aPicB3Kt6SdJ0NmqJJmRn4G9uTwGI8loqfYUMZ/xnYj/Fuf1VbLtKNpwtzPIZqwRaPxRDWmfrHiaDwzK9WnSKKJp6toDRtNGNC4reHS1aLS4ssNnc4/8AiSdojjqg0b3uWvBoRbreQ+3Wh5bnqA0aOXujuBWghg3ItG0MHe5MtZW1OgwjtzPkrlpJ0y2eOrRIZ3ZakIq2vF+XgSqlNf8Aet4dmGMWSN23HXI501u8BvNXTR3o3s8FCyMV+M5+Jx+SuFnsUcQwAFNtAnRG29zmeZ8lLj2VCw4pSXu7VyCw9DR9ufXkccSXO1BxJpVx51UJftyS3LaIrZZSW6rhVtaih2E7WOAIIK7DfmkOr2W57vm76Lmel9uE1inc844Vr8Qe2iebIcQzVq6nbujlayuenHTTFZrNGLKRJaJo2PAzbE17Q4GTe6hwb3nDOo6A9H0tslFut+tK+U6zY34l258tfd3NypTZgoDoo0NFrmM8rdaOIgNbSofIcQDvAFCRxHFfpe6rtETcfaOZ+Q4JUr3Sv3TMhxPh1WZlc6Z+5YbAfEfAdq9XbdrYW4YuOZ+Q4LcRFIYwMGFuimMY2Noa0ZBEREpLRERCEREQhfH5Fc/swq8c1fpfZPIqh2EdvuKyHtMco/8Al4KRDxU9ZG4V3lZiaLXE4a0DMqPtN4VNB2j5LBtjc92SlXspGW2AZeJyUdNeOsaCrjuH7xW5YdHnydqYlo+Hb9lNw2WKBtQGtG85+JWoovZ2WQY5fdHbr3edlHfOGqBs9yTy4uPVt8/AfNSUNwQRDWf2uLjQeGS1L50xjhYXazWNGcjyGjurmuR6S9NQc4ssrHTvOAkfrBtf7GDtO8loqegpYcoWYzzOnl9FVvr3SHDCMR7h3rsds0jjiadQCjfeNGNC5ppR00wR1axxtDvhj7MY5vyPdVUGW6bwvEh1rlLGbGHD9MTcAeJxVt0f6NooqO1Kn45O07/FuQVg5hd/Vd8hkE7HsyefOd1hyGQ8yq1aNIb0vLCP/s8J+GsYI/Oe27uwUrcPROzB85Mhz7VWt/Tm7vK6LYrpa09lus7ecT9lM2e7drseH1XWmwswWCtoaSCnFmj165qDunRuOMBsbBQcAAOQGAVggu9rcTifLwW0BTALDarWGCpz3fXcErCBmU+Xl2QXuWYNFT++Sql96QkktYe/YOW8rVvi/jISGnDafkNwUHNJRriNgJ8MUkm6fjitmVhvG0EMc4HtAg+Yz5qlab2vVgYwZzPLyP7W4AeLj4KyW+UukAbiJGtHnh4KHsdg/G3yyKlYrMBrcosSO+QhqGkAlx0Ca2hMIackrsPRPoz+FskbXDtNbV3/AKj+07wFG9yvy1bssvVxtbtzPM5raUqBhazPU5nqVnadhZGL6nM9SiIieUhEREIRERCEREQhY7S6jHHc0+hVGsGBJOwK7W3+W/8AK70Ko9js7pHBjc3fLaeCyPtGwyOiY3U38E/DldbLGvndqRjDaeG8nYFZbsuZkIrm7a4/LcFks1nZZo86AZu2k/vYqFp/0lx2RnaNXH2IWmjncXn3W8fCql0GzoqEBzhikPDl659yiVNWGHCMydBz/CuN66SMia4gt7IxeSA1vElcc0r6ZdZ5jsbTaJDh1hDtQH/hsGLvIc1XJ4Lfezg60OMMFatiAI5UZm4/3O7lc9HtB2QN7DAze92L3c/pgOCsnNxZym/YNPyiHZktR79ScuXD8qjN0ZtlveJbdK4DYzAuHBrR2WfvBXm4NCGQjsMEe9xxee84+g4K0WW7mR5DHecT9lIWeyF/Ab10vJyGivY4YoRZgWhZLuZH7Iqd5xP75KVgu0nF2HDb9luQWVrMs96zLoZzQ6S+i8xxBooBRekUZel8Njace/5N3lKJATYBcVnt94tjBxFRnuHP6Kl3pe7pSQKhvmef0WG33g6U44DYPrvK03PpSu0070gm6mMjDV5ll1RU5VA8cPVak82rLqHKRvniP33L5aHVMkR95us3wxHiKqMtVp12sd7zag+RBSSVIa1ebLN1bXzOyhY49+NB4+qsXQRo+XNfapBV07yan4GE498hP6QqfpC1zoYbKz+Za5BhwqKV4VLfArv2hNzNs1mYxowa1rG8mile81KUG4sLOeZ6D8rObXk3szIBpqeg8zZWFERWCZRERCEREQhEREIRERCFgt/8qT8jvQqM0fsIii612BcK1Oxuz6qXmi1mlu8EeKrOnV/NssDnO9iNhe4DM0wa0czh4KBURtEgnIuWiwHaU1PNuoyfRPBUvpS6SPwoDWUdK+uow5MblruG3HIbe5cRsmkFJjaJ2G0Sk1Be7AHfSmJGwYAbt27Z7HaL4tj3nNxq9x9mNuQA5AUA205ldMuXQKywANEQlefekaHkngKUHcFY0ez3vaXHU6n1wUrZuzJHDenU6uPh2BU6w9J41h1kRb/cx9adxA9V0C4dMmTtq14kbtIwc38zSvt5aDQyt/i2UU+IRlhHe2hXOb90Onu55tNkc50YxO1zRtDx7zePjTNOT7NLW4m59FcOZNGMRIe3s1C7hYZGOIJNWnw71OBcg0L0yE7NYYOFOsjr/s3gfsum3Rbw9oANQcvoqoe6bFIeA4Ym6KSQmmJXmSQNFTgFXb6v/V7Iz2N+bvolE2TbWFy2b4vwMFBtyG130Cp9qtTpHazjyGwcljnnLjrONSdq15ZtV7QcnYd+Y8cfBNqaxgbosoIPmFpWh5dC74mHzac/DHvX2Sfq5qH2ZB4OGH0XiR2pMQfZlHnl++a4nQFq260awjlbmKg886evitGzw67w0bT5f8l8Ly0OYd/mMPSq9ttQggmtB9xtG/mOA8yEkC5sluIY0kqT0Mu/8ZeskwFWWUCKPd1jqgkcu35LvsEQY0NGQAC550QaMmzWVheO2QZH1z6yTGh4htAujKVALkv+Q6DzKxcTt9I+c8TYdB+UREUpSUREQhEREIRERCEREQhFwzp5v7+EIQcZpMfyRU9XFvgV3JxwX5k6bZq2uFu6In9T3f8A1UaX3pGN6nuUOcYpY28Lk9wy+6t3R7cXV2WFjB25QHuO8uFceAbQdy6ZZ7NHZmYkDe45k8PooLQ+ANx2RxgcsAPQLxbbYZXFx7huC07mFxEQyaAFrZYnSuEANmNAv2lT7b9iJpUjiQVhvK5WTt12U1iM8KO5/VV9bl3XiYnb2nMfMcVw05Z70ZzSXUJh9+Am44c1xbS/R2S67SLTZwWxl1C3YwnNjh8B2fYLoOiF/CVrHsPZk/1cNnOuHgrfpXcUdrgcaawc2jqbW7/zDPu4Lhujlqfd1tfY5TRrndl3E+w4cHCg503KnrYARvGDqOR9aJhrmg4m5NdkR/F3kV16+L+NdVpq7fsb91XXOrjWpO1eQVgEurJqnJwqOfvD5+KqVMa0DRewRIw8QQeBy9VpTSdbAT7zc+bc/JexL1cxafZkxH5svOiwa/VzuafZk+f3quJwBeLVL1sAd7zDj6fQrDPaOsiBPtRnHkcj4gLHC/q3uYcjVp+R7lrVIqOYKTdOAL7NJrOJ2n12+a34rt/EWqy2PNjP483Jp7LTzcaLBdkIc+p9lvaJ5K69El0GZ0lseMbQ/WFdkMfZjHeanwRnbLU5D5qn2zOY4d2z4nZD12LqF1WXq4mjacTzK20RWTGhrQ0cFUMYGNDRoERESktEREIRERCEREQhEREIXmQVB5FflzpmYRb2H/gMp3PkX6lX5r6dbNq2iB29sjf0vr/8lGkymYeqiS5Txn/d4LqmjclYZTviafEH6rWWt0eWzrbKw7X2YeLQAfOq2VrWG7iedvsttEbyOPPCfovUcZcaNBJ3AE+i+OYQaEEHccFKzXwLDZGyNaHSSuIFcsK57aADLio+7tJBbj1UzWsm/pvbUBx+A1yJ2Y/eKa0CTARlpdRDtFrZSwjLS6kbhttD1bsnZc93euedMOhtWdfGO1EC4EZmPNzebTiOFd6t2IO4g+BCnLZELVZq0BcBlxGY7x6pUzBfPR2R8CuVMYY/Efhfkew8CuS3De/4izMmGL24PHEe14ihHctm8xrRiRp9khwPBV26oTYLxksp/lTdqPzLfLWbzAVhidqPdC72X1Le/Meqy88ZjeWlLhcSLO1GRWC8X9ZE2QZg48K/ei17dL1jGP2jsu9R815sztVz4nZOqOTthWq15AI35jiFHupQC9Ty6xB2kCvMYV9FiRZrLBrvDd/ptXErRZZLM50cdnZhJbH6lfhjGMjuQbXxXd9FbsbBA1rRQUAaNzWijR4LmXR9dP4q1SWn3G1gh/Iw1leObhqg/wBq7KxtAAMgn4W4n34N+517lj6iX9TVud+1mQ68fJfURFOSkREQhEREIRERCEREQhEREIRcR/6QF2VhEgzjlB7pG0P+wau3KkdKdxfibJKwCpfGQPzs7bPMUUaoyAfyI8lEqsg1/wDEg/LQ/dUDoXvYGCNp/pSOYfyv7Q83HwVxtMWq9zdxIXGuie8tS0viJp1rKj8zMR/qXeC7fenaLJRlI0HvGBWmpn4mNPZbu0+i1tJJiaw8xh+bdPoStDShpfYYXD+nK5p/yBIVPY8tIINCCCCNhGRCv1igE8ctmOHWNq0nY9uLfTyVDnhcxxY4EOaSCDsIzVXVMwSntzVRWx4JndufervLaBPHHaB/UFHjdI3B3jge9blwWvVfqHJ3qFB6HP14bTD8IbK3gW4O8RTwW0x5BBGYNR3KxpzvocJ4ZeStaY/qaYxu6eSqnTHo8WtFpiFHwOEjSPhJGsO5wB5VUXaZxPBHaGbQHcq5jucuraRWNtpsusRUFpqN7XCjh+9y47orCYxaLE/OB7gOLH4tPz71VV8eJgk46HqE3A8khx10PUeY+y+WuXXIftI7XMbe8UWBzqmqObQkHYvipVZItpoc2MCP+daHCKLgXe07k0VNeCwwQl7g0Zkq0aBXV+LthnA/hQ1hh4u/rSD/ANteaL2F/V+Crdp1X6aAkfEch1K6ZoTcTbNZ2NYMGtDW8hmTxJqVY15jjDQGjICgXpWMTN2wNWdhj3bA31fiiIicTyIiIQiIiEIiIhCIiIQiIiEItO9rN1kTgMxiOYW4iS9oe0tPFIewPaWnivyRpRY3XbehczIPErOLHGtOXtN7l3S57U20WU6pqABKw72uGPqqx05aHF8X4hg7UNXYbYne0P8AE48qqK6HtJv4QjJq6Ans7TE76EkeClbLlLmmM6j7jzCmbImc9hiPxD/s3/0FeGPIIINCMQVJWmwWa3UMp6qalC5pA1qc8D6rBeVlDSHsxY/EH5LSVxJEyoaLq+khjqmA/wBwp+w3JZ7DHKWvLnPaRVxbU50AA4lQCIuwQCEEA3SqamFOCAb3VguN+vE5h2VHc4f81yjSOzGzXpC/ITtfC787MWk8TgO5dP0cd2njgPX7qk9MFk1Y3ytHahfFK3xDT6lRJ2YhIzsv3KCfdmlaOx3dr33Kq97Rasp40Pj91pqVvqjhHIMnDyIBHqo6CLWOJo0AlztgaMST3LKkZqxafduvTmv1Wxxfz7S7q4/7W++88ANq7hoPo8yy2djWCjWNDW8h7Tjxcalc26L7lNrndbXCjXVjgB92Jpo5/Nxw8V2xjAAAMhgnomYn34N+/wCFkKmb9XUl37WZDtPHuXpERTktEREIRERCEREQhEREIRERCEREQhEREIWle13CaMtoK7K+YPAr8zaVXLJc1vbPCD1LnEtGNB8cTvlwptC/UyqmnWiMdsge17ahw7VM2kZPbxH72qO/FE/fM+fn1CiyYoXiePhr059R9lB6KaQxWiFtTWKUVaT7p2g7iD4ELbt91ujNc27HfXcuKXfeE9yWl1mtALoXGtRkQcOsj8MW8F2a4dKWmNpr1kThVrga4fMcNi0UE++bvIszxHiFp4J983fQZk6t59o9fVa6KysssEwq0NP5TQ94CyR3PEPdrzJKcNU0ag3SztKNuTmkHktLRyAjWecjQD1Kr3STEHxWhp/8u7ya8j5K7T2hkYq4hoH7wC51pveYMFqlOA6t4FeLS1o8SPFNxEyOdIRlYpilLppXzkWFiqXd03W3fA7MgNb3tJZ8gsUt3utMzbvhNNaj7TIPcYKHV55YbyOKjNGb+6mw6rRrymVzImZkucGkYbgT+6rsfRhoP+Gi1pe1K868r89aTPVB+FtfGu9ZZ4IdZup08/kq+trnNhbDH8bh3cyrZorcrbNAxrW6oDWho3NAoB81NIimRsDGhoUKKMRsDQiIiWnEREQhEREIRERCEREQhEREIRERCEREQhEREIVH080AitsRa5uGJBb7Ubt7eG8fscMnZbrjlLfbgJwNCY39/uPps9Qv1Woe9tGo5muFG9rNrgC13MFRwJKd2OHu8vJRGiWlfvKfTlp3eWi45c3SRZZgNZ/UP2tfUCvB4wpzorVHfhcKtnqDkRLUHwKhL/6DYHEujEkBPw0kZ+k4gcKhVN/QjNstEfex4Vg3bbQLStz7RbzVoz2iYBadufaCPAhXi33/AARVMs8bfzPBPhWpXOtMtM/xwbZLIx7w5wqaGryMmtbnStDjuUzdvQYXH+LaCf7YoyT+px+S6PoX0WQ2MlzGOBOckhDpCNzcOyO4d6bm2uZm4Im6+tU3UbedUNMcDb3627zwVT6MOikwvbPPjNsaMWxA5kna+mGGA45rtsEIY0NbgAlns7WN1Wig/eayKJFGWkucbuPqwUGGEtJe83cfp2DsRERPqSiIiEIiIhCIiIQiIiEIiIhCIiIQiIiEIiIhCIiIQiIiEIVpyIiQ/RNyaLPZ8llREpuiU3QIiIupSIiIQiIiEIiIhCIiIQiIiEIiIhC//9k="/>
          <p:cNvSpPr>
            <a:spLocks noChangeAspect="1" noChangeArrowheads="1"/>
          </p:cNvSpPr>
          <p:nvPr/>
        </p:nvSpPr>
        <p:spPr bwMode="auto">
          <a:xfrm>
            <a:off x="63500" y="-1039813"/>
            <a:ext cx="2133600" cy="2143126"/>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3076" name="Picture 4" descr="http://media.heliohosted.com/plugins/Clipart/ClipartStock1/leg%20of%20lamb%202.png"/>
          <p:cNvPicPr>
            <a:picLocks noChangeAspect="1" noChangeArrowheads="1"/>
          </p:cNvPicPr>
          <p:nvPr/>
        </p:nvPicPr>
        <p:blipFill>
          <a:blip r:embed="rId2" cstate="print"/>
          <a:srcRect/>
          <a:stretch>
            <a:fillRect/>
          </a:stretch>
        </p:blipFill>
        <p:spPr bwMode="auto">
          <a:xfrm>
            <a:off x="3429000" y="762000"/>
            <a:ext cx="1905000" cy="1910443"/>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3581400" y="2209800"/>
            <a:ext cx="2514600" cy="1828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 name="Straight Connector 3"/>
          <p:cNvCxnSpPr/>
          <p:nvPr/>
        </p:nvCxnSpPr>
        <p:spPr>
          <a:xfrm flipH="1" flipV="1">
            <a:off x="2819400" y="1828800"/>
            <a:ext cx="1219200" cy="533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flipV="1">
            <a:off x="2286000" y="2895600"/>
            <a:ext cx="12192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a:off x="2743200" y="3505200"/>
            <a:ext cx="914400" cy="914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5257800" y="1295400"/>
            <a:ext cx="762000" cy="990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6096000" y="2590800"/>
            <a:ext cx="13716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4419600" y="3962400"/>
            <a:ext cx="152400" cy="1219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5638800" y="3810000"/>
            <a:ext cx="533400" cy="1143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6096000" y="3429000"/>
            <a:ext cx="1600200" cy="609600"/>
          </a:xfrm>
          <a:prstGeom prst="line">
            <a:avLst/>
          </a:prstGeom>
        </p:spPr>
        <p:style>
          <a:lnRef idx="1">
            <a:schemeClr val="accent1"/>
          </a:lnRef>
          <a:fillRef idx="0">
            <a:schemeClr val="accent1"/>
          </a:fillRef>
          <a:effectRef idx="0">
            <a:schemeClr val="accent1"/>
          </a:effectRef>
          <a:fontRef idx="minor">
            <a:schemeClr val="tx1"/>
          </a:fontRef>
        </p:style>
      </p:cxnSp>
      <p:sp>
        <p:nvSpPr>
          <p:cNvPr id="29" name="Oval 28"/>
          <p:cNvSpPr/>
          <p:nvPr/>
        </p:nvSpPr>
        <p:spPr>
          <a:xfrm>
            <a:off x="1828800" y="1143000"/>
            <a:ext cx="990600" cy="990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1371600" y="2438400"/>
            <a:ext cx="990600" cy="990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1905000" y="4267200"/>
            <a:ext cx="990600" cy="990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4114800" y="5181600"/>
            <a:ext cx="990600" cy="990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3886200" y="304800"/>
            <a:ext cx="990600" cy="990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5943600" y="533400"/>
            <a:ext cx="990600" cy="990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7391400" y="2057400"/>
            <a:ext cx="990600" cy="990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7620000" y="3657600"/>
            <a:ext cx="990600" cy="990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5867400" y="4876800"/>
            <a:ext cx="990600" cy="990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Connector 22"/>
          <p:cNvCxnSpPr>
            <a:endCxn id="33" idx="4"/>
          </p:cNvCxnSpPr>
          <p:nvPr/>
        </p:nvCxnSpPr>
        <p:spPr>
          <a:xfrm flipH="1" flipV="1">
            <a:off x="4381500" y="1295400"/>
            <a:ext cx="266700" cy="914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H="1">
            <a:off x="990600" y="1828800"/>
            <a:ext cx="838200" cy="228600"/>
          </a:xfrm>
          <a:prstGeom prst="line">
            <a:avLst/>
          </a:prstGeom>
        </p:spPr>
        <p:style>
          <a:lnRef idx="1">
            <a:schemeClr val="accent1"/>
          </a:lnRef>
          <a:fillRef idx="0">
            <a:schemeClr val="accent1"/>
          </a:fillRef>
          <a:effectRef idx="0">
            <a:schemeClr val="accent1"/>
          </a:effectRef>
          <a:fontRef idx="minor">
            <a:schemeClr val="tx1"/>
          </a:fontRef>
        </p:style>
      </p:cxnSp>
      <p:sp>
        <p:nvSpPr>
          <p:cNvPr id="38" name="Oval 37"/>
          <p:cNvSpPr/>
          <p:nvPr/>
        </p:nvSpPr>
        <p:spPr>
          <a:xfrm>
            <a:off x="152400" y="1752600"/>
            <a:ext cx="838200" cy="685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We’ve Reached the Top…</a:t>
            </a:r>
            <a:endParaRPr lang="en-US" dirty="0"/>
          </a:p>
        </p:txBody>
      </p:sp>
      <p:sp>
        <p:nvSpPr>
          <p:cNvPr id="3" name="Content Placeholder 2"/>
          <p:cNvSpPr>
            <a:spLocks noGrp="1"/>
          </p:cNvSpPr>
          <p:nvPr>
            <p:ph idx="1"/>
          </p:nvPr>
        </p:nvSpPr>
        <p:spPr/>
        <p:txBody>
          <a:bodyPr/>
          <a:lstStyle/>
          <a:p>
            <a:r>
              <a:rPr lang="en-US" dirty="0" smtClean="0"/>
              <a:t>Read down to the line: </a:t>
            </a:r>
            <a:r>
              <a:rPr lang="en-US" b="1" dirty="0" smtClean="0">
                <a:solidFill>
                  <a:schemeClr val="accent6">
                    <a:lumMod val="75000"/>
                  </a:schemeClr>
                </a:solidFill>
              </a:rPr>
              <a:t>“still holding the ridiculous piece of meat tight with both hands.” </a:t>
            </a:r>
          </a:p>
          <a:p>
            <a:endParaRPr lang="en-US" dirty="0"/>
          </a:p>
          <a:p>
            <a:r>
              <a:rPr lang="en-US" b="1" dirty="0" smtClean="0"/>
              <a:t>Important Note: </a:t>
            </a:r>
          </a:p>
          <a:p>
            <a:pPr lvl="1"/>
            <a:r>
              <a:rPr lang="en-US" dirty="0" smtClean="0"/>
              <a:t>In order for this story to work, it is important that you identify with Mary and feel sorry for her.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Task</a:t>
            </a:r>
            <a:endParaRPr lang="en-US" dirty="0"/>
          </a:p>
        </p:txBody>
      </p:sp>
      <p:sp>
        <p:nvSpPr>
          <p:cNvPr id="3" name="Content Placeholder 2"/>
          <p:cNvSpPr>
            <a:spLocks noGrp="1"/>
          </p:cNvSpPr>
          <p:nvPr>
            <p:ph idx="1"/>
          </p:nvPr>
        </p:nvSpPr>
        <p:spPr/>
        <p:txBody>
          <a:bodyPr/>
          <a:lstStyle/>
          <a:p>
            <a:r>
              <a:rPr lang="en-US" b="1" dirty="0" smtClean="0"/>
              <a:t>Answer the following questions and be ready to</a:t>
            </a:r>
            <a:r>
              <a:rPr lang="en-US" dirty="0" smtClean="0"/>
              <a:t> </a:t>
            </a:r>
            <a:r>
              <a:rPr lang="en-US" dirty="0" smtClean="0"/>
              <a:t>report </a:t>
            </a:r>
            <a:r>
              <a:rPr lang="en-US" dirty="0" smtClean="0"/>
              <a:t>back to the class </a:t>
            </a:r>
            <a:r>
              <a:rPr lang="en-US" dirty="0" smtClean="0"/>
              <a:t>with your answers:</a:t>
            </a:r>
          </a:p>
          <a:p>
            <a:pPr lvl="1">
              <a:lnSpc>
                <a:spcPct val="150000"/>
              </a:lnSpc>
            </a:pPr>
            <a:r>
              <a:rPr lang="en-US" sz="2400" dirty="0" smtClean="0"/>
              <a:t>What do you think Patrick told Mary?</a:t>
            </a:r>
          </a:p>
          <a:p>
            <a:pPr lvl="1">
              <a:lnSpc>
                <a:spcPct val="150000"/>
              </a:lnSpc>
            </a:pPr>
            <a:r>
              <a:rPr lang="en-US" sz="2400" dirty="0" smtClean="0"/>
              <a:t>How does Dahl suggest that Mary is not thinking clearly?</a:t>
            </a:r>
          </a:p>
          <a:p>
            <a:pPr lvl="1">
              <a:lnSpc>
                <a:spcPct val="150000"/>
              </a:lnSpc>
            </a:pPr>
            <a:r>
              <a:rPr lang="en-US" sz="2400" dirty="0" smtClean="0"/>
              <a:t>Do you think that Mary meant to kill Patrick?</a:t>
            </a:r>
          </a:p>
          <a:p>
            <a:pPr lvl="1">
              <a:lnSpc>
                <a:spcPct val="150000"/>
              </a:lnSpc>
            </a:pPr>
            <a:r>
              <a:rPr lang="en-US" sz="2400" dirty="0" smtClean="0"/>
              <a:t>What would you have done if you were Mary?</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Mary, oh Mary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Read down to the section that ends:</a:t>
            </a:r>
          </a:p>
          <a:p>
            <a:pPr lvl="1"/>
            <a:r>
              <a:rPr lang="en-US" b="1" dirty="0" smtClean="0">
                <a:solidFill>
                  <a:srgbClr val="0070C0"/>
                </a:solidFill>
              </a:rPr>
              <a:t>“All the old love and longing for him welled up inside her, and she ran over to him, knelt down beside him and began to cry her heart out. It was easy. No acting was necessary.” </a:t>
            </a:r>
          </a:p>
          <a:p>
            <a:pPr lvl="1"/>
            <a:endParaRPr lang="en-US" dirty="0"/>
          </a:p>
          <a:p>
            <a:pPr lvl="1"/>
            <a:r>
              <a:rPr lang="en-US" b="1" dirty="0" smtClean="0"/>
              <a:t>Important Note: </a:t>
            </a:r>
          </a:p>
          <a:p>
            <a:pPr lvl="1">
              <a:buNone/>
            </a:pPr>
            <a:r>
              <a:rPr lang="en-US" dirty="0" smtClean="0"/>
              <a:t>At this point in the story, Dahl gives his readers some clues as to why Mary is acting the way that she is. He tries to make us view her as clever rather than as a cold blooded murderer.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Characterization of Mary</a:t>
            </a:r>
            <a:endParaRPr lang="en-US" dirty="0"/>
          </a:p>
        </p:txBody>
      </p:sp>
      <p:sp>
        <p:nvSpPr>
          <p:cNvPr id="3" name="Content Placeholder 2"/>
          <p:cNvSpPr>
            <a:spLocks noGrp="1"/>
          </p:cNvSpPr>
          <p:nvPr>
            <p:ph idx="1"/>
          </p:nvPr>
        </p:nvSpPr>
        <p:spPr/>
        <p:txBody>
          <a:bodyPr>
            <a:normAutofit/>
          </a:bodyPr>
          <a:lstStyle/>
          <a:p>
            <a:pPr>
              <a:lnSpc>
                <a:spcPct val="150000"/>
              </a:lnSpc>
            </a:pPr>
            <a:r>
              <a:rPr lang="en-US" b="1" dirty="0" smtClean="0"/>
              <a:t>TASK 1: </a:t>
            </a:r>
            <a:r>
              <a:rPr lang="en-US" sz="2400" dirty="0" smtClean="0"/>
              <a:t>Make a list of adjectives that you could use to describe Mary and her actions at this point in the story. </a:t>
            </a:r>
          </a:p>
          <a:p>
            <a:endParaRPr lang="en-US" dirty="0" smtClean="0"/>
          </a:p>
          <a:p>
            <a:pPr>
              <a:lnSpc>
                <a:spcPct val="150000"/>
              </a:lnSpc>
            </a:pPr>
            <a:r>
              <a:rPr lang="en-US" b="1" dirty="0" smtClean="0"/>
              <a:t>TASK 2: </a:t>
            </a:r>
            <a:r>
              <a:rPr lang="en-US" sz="2400" dirty="0" smtClean="0"/>
              <a:t>Compare/Contrast your original spider diagram with the adjectives that you listed above. How does Mary’s character differ from her character at the beginning of the story? </a:t>
            </a:r>
            <a:endParaRPr lang="en-US"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The End…</a:t>
            </a:r>
            <a:endParaRPr lang="en-US" dirty="0"/>
          </a:p>
        </p:txBody>
      </p:sp>
      <p:sp>
        <p:nvSpPr>
          <p:cNvPr id="5" name="Content Placeholder 4"/>
          <p:cNvSpPr>
            <a:spLocks noGrp="1"/>
          </p:cNvSpPr>
          <p:nvPr>
            <p:ph idx="1"/>
          </p:nvPr>
        </p:nvSpPr>
        <p:spPr/>
        <p:txBody>
          <a:bodyPr/>
          <a:lstStyle/>
          <a:p>
            <a:r>
              <a:rPr lang="en-US" dirty="0" smtClean="0"/>
              <a:t>Read until you reach the end of the story. </a:t>
            </a:r>
          </a:p>
          <a:p>
            <a:endParaRPr lang="en-US" dirty="0" smtClean="0"/>
          </a:p>
          <a:p>
            <a:r>
              <a:rPr lang="en-US" b="1" dirty="0" smtClean="0"/>
              <a:t>Important Note: </a:t>
            </a:r>
            <a:r>
              <a:rPr lang="en-US" dirty="0" err="1" smtClean="0"/>
              <a:t>Roald</a:t>
            </a:r>
            <a:r>
              <a:rPr lang="en-US" dirty="0" smtClean="0"/>
              <a:t> Dahl incorporates dark humor at the end of the story. This may seem a bit peculiar considering what has happened earlier in the story. </a:t>
            </a:r>
          </a:p>
          <a:p>
            <a:r>
              <a:rPr lang="en-US" dirty="0" smtClean="0"/>
              <a:t>While you are reading think about why Dahl’s use of dark humor is appropriate at this point of the story?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a:t>
            </a:r>
            <a:endParaRPr lang="en-US" dirty="0"/>
          </a:p>
        </p:txBody>
      </p:sp>
      <p:sp>
        <p:nvSpPr>
          <p:cNvPr id="3" name="Content Placeholder 2"/>
          <p:cNvSpPr>
            <a:spLocks noGrp="1"/>
          </p:cNvSpPr>
          <p:nvPr>
            <p:ph idx="1"/>
          </p:nvPr>
        </p:nvSpPr>
        <p:spPr/>
        <p:txBody>
          <a:bodyPr>
            <a:normAutofit/>
          </a:bodyPr>
          <a:lstStyle/>
          <a:p>
            <a:r>
              <a:rPr lang="en-US" b="1" dirty="0" smtClean="0"/>
              <a:t>TASK: </a:t>
            </a:r>
            <a:r>
              <a:rPr lang="en-US" dirty="0" smtClean="0"/>
              <a:t>Answer the following questions and be ready to report your findings to the class.</a:t>
            </a:r>
            <a:endParaRPr lang="en-US" dirty="0" smtClean="0"/>
          </a:p>
          <a:p>
            <a:pPr lvl="1">
              <a:lnSpc>
                <a:spcPct val="150000"/>
              </a:lnSpc>
            </a:pPr>
            <a:r>
              <a:rPr lang="en-US" sz="2200" dirty="0" smtClean="0"/>
              <a:t>Why did Mary start laughing at the end of the story?</a:t>
            </a:r>
          </a:p>
          <a:p>
            <a:pPr lvl="1">
              <a:lnSpc>
                <a:spcPct val="150000"/>
              </a:lnSpc>
            </a:pPr>
            <a:r>
              <a:rPr lang="en-US" sz="2200" dirty="0" smtClean="0"/>
              <a:t>Were you surprised that Mary got away with the murder of her husband? Why or why not? Explain your answer. </a:t>
            </a:r>
          </a:p>
          <a:p>
            <a:pPr lvl="1">
              <a:lnSpc>
                <a:spcPct val="150000"/>
              </a:lnSpc>
            </a:pPr>
            <a:r>
              <a:rPr lang="en-US" sz="2200" dirty="0" smtClean="0"/>
              <a:t>The title “Lamb to the Slaughter” has several meanings, explain the different meanings of the title.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Vocabulary Words-Verified Definitions</a:t>
            </a:r>
            <a:endParaRPr lang="en-US" dirty="0"/>
          </a:p>
        </p:txBody>
      </p:sp>
      <p:sp>
        <p:nvSpPr>
          <p:cNvPr id="3" name="Content Placeholder 2"/>
          <p:cNvSpPr>
            <a:spLocks noGrp="1"/>
          </p:cNvSpPr>
          <p:nvPr>
            <p:ph sz="half" idx="1"/>
          </p:nvPr>
        </p:nvSpPr>
        <p:spPr/>
        <p:txBody>
          <a:bodyPr>
            <a:normAutofit fontScale="77500" lnSpcReduction="20000"/>
          </a:bodyPr>
          <a:lstStyle/>
          <a:p>
            <a:r>
              <a:rPr lang="en-US" b="1" dirty="0" smtClean="0"/>
              <a:t>Check your preliminary definitions using context clues from the text. Write the number of the correct definition next to the word that it corresponds to. </a:t>
            </a:r>
          </a:p>
          <a:p>
            <a:pPr>
              <a:lnSpc>
                <a:spcPct val="170000"/>
              </a:lnSpc>
            </a:pPr>
            <a:r>
              <a:rPr lang="en-US" sz="2400" dirty="0" smtClean="0"/>
              <a:t>translucent</a:t>
            </a:r>
          </a:p>
          <a:p>
            <a:pPr>
              <a:lnSpc>
                <a:spcPct val="170000"/>
              </a:lnSpc>
            </a:pPr>
            <a:r>
              <a:rPr lang="en-US" sz="2400" dirty="0" smtClean="0"/>
              <a:t>tranquil</a:t>
            </a:r>
          </a:p>
          <a:p>
            <a:pPr>
              <a:lnSpc>
                <a:spcPct val="170000"/>
              </a:lnSpc>
            </a:pPr>
            <a:r>
              <a:rPr lang="en-US" sz="2400" dirty="0" smtClean="0"/>
              <a:t>luxuriate</a:t>
            </a:r>
          </a:p>
          <a:p>
            <a:pPr>
              <a:lnSpc>
                <a:spcPct val="170000"/>
              </a:lnSpc>
            </a:pPr>
            <a:r>
              <a:rPr lang="en-US" sz="2400" dirty="0" smtClean="0"/>
              <a:t>congeal</a:t>
            </a:r>
          </a:p>
          <a:p>
            <a:pPr>
              <a:lnSpc>
                <a:spcPct val="170000"/>
              </a:lnSpc>
            </a:pPr>
            <a:r>
              <a:rPr lang="en-US" sz="2400" dirty="0" smtClean="0"/>
              <a:t>spanner</a:t>
            </a:r>
          </a:p>
          <a:p>
            <a:pPr>
              <a:lnSpc>
                <a:spcPct val="170000"/>
              </a:lnSpc>
            </a:pPr>
            <a:r>
              <a:rPr lang="en-US" sz="2400" dirty="0" smtClean="0"/>
              <a:t>bewildered</a:t>
            </a:r>
            <a:endParaRPr lang="en-US" sz="2400" dirty="0"/>
          </a:p>
        </p:txBody>
      </p:sp>
      <p:sp>
        <p:nvSpPr>
          <p:cNvPr id="4" name="Content Placeholder 3"/>
          <p:cNvSpPr>
            <a:spLocks noGrp="1"/>
          </p:cNvSpPr>
          <p:nvPr>
            <p:ph sz="half" idx="2"/>
          </p:nvPr>
        </p:nvSpPr>
        <p:spPr/>
        <p:txBody>
          <a:bodyPr>
            <a:normAutofit fontScale="77500" lnSpcReduction="20000"/>
          </a:bodyPr>
          <a:lstStyle/>
          <a:p>
            <a:pPr>
              <a:lnSpc>
                <a:spcPct val="170000"/>
              </a:lnSpc>
              <a:buNone/>
            </a:pPr>
            <a:r>
              <a:rPr lang="en-US" dirty="0" smtClean="0"/>
              <a:t>1. </a:t>
            </a:r>
            <a:r>
              <a:rPr lang="en-US" sz="2200" dirty="0" smtClean="0"/>
              <a:t>a wrench that has a curved head with a hook or pin at one end which is used for engaging notches in collars</a:t>
            </a:r>
          </a:p>
          <a:p>
            <a:pPr>
              <a:lnSpc>
                <a:spcPct val="170000"/>
              </a:lnSpc>
              <a:buNone/>
            </a:pPr>
            <a:r>
              <a:rPr lang="en-US" sz="2200" dirty="0" smtClean="0"/>
              <a:t>2. clear</a:t>
            </a:r>
          </a:p>
          <a:p>
            <a:pPr>
              <a:lnSpc>
                <a:spcPct val="170000"/>
              </a:lnSpc>
              <a:buNone/>
            </a:pPr>
            <a:r>
              <a:rPr lang="en-US" sz="2200" dirty="0" smtClean="0"/>
              <a:t>3. to enjoy oneself without stint</a:t>
            </a:r>
          </a:p>
          <a:p>
            <a:pPr>
              <a:lnSpc>
                <a:spcPct val="170000"/>
              </a:lnSpc>
              <a:buNone/>
            </a:pPr>
            <a:r>
              <a:rPr lang="en-US" sz="2200" dirty="0" smtClean="0"/>
              <a:t>4. puzzled</a:t>
            </a:r>
          </a:p>
          <a:p>
            <a:pPr>
              <a:lnSpc>
                <a:spcPct val="170000"/>
              </a:lnSpc>
              <a:buNone/>
            </a:pPr>
            <a:r>
              <a:rPr lang="en-US" sz="2200" dirty="0" smtClean="0"/>
              <a:t>5. to change from a soft state to a solid state, as by cooling or freezing</a:t>
            </a:r>
          </a:p>
          <a:p>
            <a:pPr>
              <a:lnSpc>
                <a:spcPct val="170000"/>
              </a:lnSpc>
              <a:buNone/>
            </a:pPr>
            <a:r>
              <a:rPr lang="en-US" sz="2200" dirty="0" smtClean="0"/>
              <a:t>6. free from or unaffected by disturbing emotions</a:t>
            </a:r>
            <a:endParaRPr lang="en-US" sz="2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Interpretation</a:t>
            </a:r>
            <a:endParaRPr lang="en-US" dirty="0"/>
          </a:p>
        </p:txBody>
      </p:sp>
      <p:sp>
        <p:nvSpPr>
          <p:cNvPr id="3" name="Content Placeholder 2"/>
          <p:cNvSpPr>
            <a:spLocks noGrp="1"/>
          </p:cNvSpPr>
          <p:nvPr>
            <p:ph idx="1"/>
          </p:nvPr>
        </p:nvSpPr>
        <p:spPr/>
        <p:txBody>
          <a:bodyPr/>
          <a:lstStyle/>
          <a:p>
            <a:r>
              <a:rPr lang="en-US" b="1" dirty="0" smtClean="0"/>
              <a:t>Interpret </a:t>
            </a:r>
            <a:r>
              <a:rPr lang="en-US" dirty="0" smtClean="0"/>
              <a:t>the title </a:t>
            </a:r>
            <a:r>
              <a:rPr lang="en-US" b="1" dirty="0" smtClean="0">
                <a:solidFill>
                  <a:srgbClr val="FF0000"/>
                </a:solidFill>
              </a:rPr>
              <a:t>“Lamb to the Slaughter” </a:t>
            </a:r>
            <a:r>
              <a:rPr lang="en-US" dirty="0" smtClean="0"/>
              <a:t>and </a:t>
            </a:r>
            <a:r>
              <a:rPr lang="en-US" dirty="0" smtClean="0"/>
              <a:t>record below.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Prediction</a:t>
            </a:r>
            <a:endParaRPr lang="en-US" dirty="0"/>
          </a:p>
        </p:txBody>
      </p:sp>
      <p:sp>
        <p:nvSpPr>
          <p:cNvPr id="3" name="Content Placeholder 2"/>
          <p:cNvSpPr>
            <a:spLocks noGrp="1"/>
          </p:cNvSpPr>
          <p:nvPr>
            <p:ph idx="1"/>
          </p:nvPr>
        </p:nvSpPr>
        <p:spPr/>
        <p:txBody>
          <a:bodyPr/>
          <a:lstStyle/>
          <a:p>
            <a:r>
              <a:rPr lang="en-US" dirty="0" smtClean="0"/>
              <a:t>Based upon the title </a:t>
            </a:r>
            <a:r>
              <a:rPr lang="en-US" b="1" dirty="0" smtClean="0">
                <a:solidFill>
                  <a:srgbClr val="FF0000"/>
                </a:solidFill>
              </a:rPr>
              <a:t>“Lamb to the Slaughter” </a:t>
            </a:r>
            <a:r>
              <a:rPr lang="en-US" dirty="0" smtClean="0"/>
              <a:t>and our class discussion so far, </a:t>
            </a:r>
            <a:r>
              <a:rPr lang="en-US" b="1" dirty="0" smtClean="0"/>
              <a:t>make a prediction</a:t>
            </a:r>
            <a:r>
              <a:rPr lang="en-US" dirty="0" smtClean="0"/>
              <a:t> about what you believe this story is going to be about and record below.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Literary Terms</a:t>
            </a:r>
            <a:endParaRPr lang="en-US" dirty="0"/>
          </a:p>
        </p:txBody>
      </p:sp>
      <p:sp>
        <p:nvSpPr>
          <p:cNvPr id="3" name="Content Placeholder 2"/>
          <p:cNvSpPr>
            <a:spLocks noGrp="1"/>
          </p:cNvSpPr>
          <p:nvPr>
            <p:ph idx="1"/>
          </p:nvPr>
        </p:nvSpPr>
        <p:spPr/>
        <p:txBody>
          <a:bodyPr/>
          <a:lstStyle/>
          <a:p>
            <a:r>
              <a:rPr lang="en-US" b="1" dirty="0" smtClean="0"/>
              <a:t>Discuss and define </a:t>
            </a:r>
            <a:r>
              <a:rPr lang="en-US" dirty="0" smtClean="0"/>
              <a:t>the following </a:t>
            </a:r>
            <a:r>
              <a:rPr lang="en-US" dirty="0" smtClean="0"/>
              <a:t>terms.</a:t>
            </a:r>
            <a:endParaRPr lang="en-US" dirty="0" smtClean="0"/>
          </a:p>
          <a:p>
            <a:r>
              <a:rPr lang="en-US" b="1" dirty="0" smtClean="0">
                <a:solidFill>
                  <a:srgbClr val="FFC000"/>
                </a:solidFill>
              </a:rPr>
              <a:t>Dark humor</a:t>
            </a:r>
          </a:p>
          <a:p>
            <a:r>
              <a:rPr lang="en-US" b="1" dirty="0" smtClean="0">
                <a:solidFill>
                  <a:srgbClr val="00B050"/>
                </a:solidFill>
              </a:rPr>
              <a:t>Symbol</a:t>
            </a:r>
          </a:p>
          <a:p>
            <a:r>
              <a:rPr lang="en-US" b="1" dirty="0" smtClean="0">
                <a:solidFill>
                  <a:srgbClr val="00B0F0"/>
                </a:solidFill>
              </a:rPr>
              <a:t>Theme</a:t>
            </a:r>
          </a:p>
          <a:p>
            <a:r>
              <a:rPr lang="en-US" b="1" dirty="0" smtClean="0">
                <a:solidFill>
                  <a:srgbClr val="7030A0"/>
                </a:solidFill>
              </a:rPr>
              <a:t>Irony</a:t>
            </a:r>
          </a:p>
          <a:p>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Vocabulary Words-Preliminary Definitions</a:t>
            </a:r>
            <a:endParaRPr lang="en-US" dirty="0"/>
          </a:p>
        </p:txBody>
      </p:sp>
      <p:sp>
        <p:nvSpPr>
          <p:cNvPr id="3" name="Content Placeholder 2"/>
          <p:cNvSpPr>
            <a:spLocks noGrp="1"/>
          </p:cNvSpPr>
          <p:nvPr>
            <p:ph sz="half" idx="1"/>
          </p:nvPr>
        </p:nvSpPr>
        <p:spPr/>
        <p:txBody>
          <a:bodyPr>
            <a:normAutofit fontScale="70000" lnSpcReduction="20000"/>
          </a:bodyPr>
          <a:lstStyle/>
          <a:p>
            <a:r>
              <a:rPr lang="en-US" b="1" dirty="0" smtClean="0"/>
              <a:t>Match each word to the definition that you believe it corresponds to. Write the number of the definition next to the word. </a:t>
            </a:r>
          </a:p>
          <a:p>
            <a:endParaRPr lang="en-US" b="1" dirty="0" smtClean="0"/>
          </a:p>
          <a:p>
            <a:pPr>
              <a:lnSpc>
                <a:spcPct val="170000"/>
              </a:lnSpc>
            </a:pPr>
            <a:r>
              <a:rPr lang="en-US" dirty="0" smtClean="0"/>
              <a:t>translucent</a:t>
            </a:r>
          </a:p>
          <a:p>
            <a:pPr>
              <a:lnSpc>
                <a:spcPct val="170000"/>
              </a:lnSpc>
            </a:pPr>
            <a:r>
              <a:rPr lang="en-US" dirty="0" smtClean="0"/>
              <a:t>tranquil</a:t>
            </a:r>
          </a:p>
          <a:p>
            <a:pPr>
              <a:lnSpc>
                <a:spcPct val="170000"/>
              </a:lnSpc>
            </a:pPr>
            <a:r>
              <a:rPr lang="en-US" dirty="0" smtClean="0"/>
              <a:t>luxuriate</a:t>
            </a:r>
          </a:p>
          <a:p>
            <a:pPr>
              <a:lnSpc>
                <a:spcPct val="170000"/>
              </a:lnSpc>
            </a:pPr>
            <a:r>
              <a:rPr lang="en-US" dirty="0" smtClean="0"/>
              <a:t>congeal</a:t>
            </a:r>
          </a:p>
          <a:p>
            <a:pPr>
              <a:lnSpc>
                <a:spcPct val="170000"/>
              </a:lnSpc>
            </a:pPr>
            <a:r>
              <a:rPr lang="en-US" dirty="0" smtClean="0"/>
              <a:t>spanner</a:t>
            </a:r>
          </a:p>
          <a:p>
            <a:pPr>
              <a:lnSpc>
                <a:spcPct val="170000"/>
              </a:lnSpc>
            </a:pPr>
            <a:r>
              <a:rPr lang="en-US" dirty="0" smtClean="0"/>
              <a:t>bewildered</a:t>
            </a:r>
            <a:endParaRPr lang="en-US" dirty="0"/>
          </a:p>
        </p:txBody>
      </p:sp>
      <p:sp>
        <p:nvSpPr>
          <p:cNvPr id="4" name="Content Placeholder 3"/>
          <p:cNvSpPr>
            <a:spLocks noGrp="1"/>
          </p:cNvSpPr>
          <p:nvPr>
            <p:ph sz="half" idx="2"/>
          </p:nvPr>
        </p:nvSpPr>
        <p:spPr/>
        <p:txBody>
          <a:bodyPr>
            <a:normAutofit fontScale="70000" lnSpcReduction="20000"/>
          </a:bodyPr>
          <a:lstStyle/>
          <a:p>
            <a:pPr>
              <a:lnSpc>
                <a:spcPct val="160000"/>
              </a:lnSpc>
              <a:buNone/>
            </a:pPr>
            <a:r>
              <a:rPr lang="en-US" dirty="0" smtClean="0"/>
              <a:t>1. </a:t>
            </a:r>
            <a:r>
              <a:rPr lang="en-US" sz="2400" dirty="0" smtClean="0"/>
              <a:t>a wrench that has a curved head with a hook or pin at one end which is used for engaging notches in collars</a:t>
            </a:r>
          </a:p>
          <a:p>
            <a:pPr>
              <a:lnSpc>
                <a:spcPct val="160000"/>
              </a:lnSpc>
              <a:buNone/>
            </a:pPr>
            <a:r>
              <a:rPr lang="en-US" sz="2400" dirty="0" smtClean="0"/>
              <a:t>2. clear</a:t>
            </a:r>
          </a:p>
          <a:p>
            <a:pPr>
              <a:lnSpc>
                <a:spcPct val="160000"/>
              </a:lnSpc>
              <a:buNone/>
            </a:pPr>
            <a:r>
              <a:rPr lang="en-US" sz="2400" dirty="0" smtClean="0"/>
              <a:t>3. to enjoy oneself without stint</a:t>
            </a:r>
          </a:p>
          <a:p>
            <a:pPr>
              <a:lnSpc>
                <a:spcPct val="160000"/>
              </a:lnSpc>
              <a:buNone/>
            </a:pPr>
            <a:r>
              <a:rPr lang="en-US" sz="2400" dirty="0" smtClean="0"/>
              <a:t>4. puzzled</a:t>
            </a:r>
          </a:p>
          <a:p>
            <a:pPr>
              <a:lnSpc>
                <a:spcPct val="160000"/>
              </a:lnSpc>
              <a:buNone/>
            </a:pPr>
            <a:r>
              <a:rPr lang="en-US" sz="2400" dirty="0" smtClean="0"/>
              <a:t>5. to change from a soft state to a solid state, as by cooling or freezing</a:t>
            </a:r>
          </a:p>
          <a:p>
            <a:pPr>
              <a:lnSpc>
                <a:spcPct val="160000"/>
              </a:lnSpc>
              <a:buNone/>
            </a:pPr>
            <a:r>
              <a:rPr lang="en-US" sz="2400" dirty="0" smtClean="0"/>
              <a:t>6. free from or unaffected by disturbing emotions</a:t>
            </a:r>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Impressions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Read the story carefully until you reach the line: </a:t>
            </a:r>
            <a:r>
              <a:rPr lang="en-US" b="1" dirty="0" smtClean="0">
                <a:solidFill>
                  <a:srgbClr val="7030A0"/>
                </a:solidFill>
              </a:rPr>
              <a:t>“ She laid aside her sewing, stood up, and went forward to kiss him as he came in.”</a:t>
            </a:r>
          </a:p>
          <a:p>
            <a:r>
              <a:rPr lang="en-US" b="1" dirty="0" smtClean="0"/>
              <a:t>Answer the following questions and be ready to</a:t>
            </a:r>
            <a:r>
              <a:rPr lang="en-US" dirty="0" smtClean="0"/>
              <a:t> </a:t>
            </a:r>
            <a:r>
              <a:rPr lang="en-US" dirty="0" smtClean="0"/>
              <a:t>report </a:t>
            </a:r>
            <a:r>
              <a:rPr lang="en-US" dirty="0" smtClean="0"/>
              <a:t> your findings  to the class:</a:t>
            </a:r>
            <a:endParaRPr lang="en-US" dirty="0" smtClean="0"/>
          </a:p>
          <a:p>
            <a:pPr marL="514350" indent="-514350">
              <a:lnSpc>
                <a:spcPct val="170000"/>
              </a:lnSpc>
              <a:buAutoNum type="alphaLcPeriod"/>
            </a:pPr>
            <a:r>
              <a:rPr lang="en-US" sz="2800" dirty="0" smtClean="0"/>
              <a:t>What do you know about the main character?</a:t>
            </a:r>
          </a:p>
          <a:p>
            <a:pPr marL="514350" indent="-514350">
              <a:lnSpc>
                <a:spcPct val="170000"/>
              </a:lnSpc>
              <a:buAutoNum type="alphaLcPeriod"/>
            </a:pPr>
            <a:r>
              <a:rPr lang="en-US" sz="2800" dirty="0" smtClean="0"/>
              <a:t>What words from the opening section of the story support your response to the question above?</a:t>
            </a:r>
          </a:p>
          <a:p>
            <a:pPr marL="514350" indent="-514350">
              <a:lnSpc>
                <a:spcPct val="170000"/>
              </a:lnSpc>
              <a:buAutoNum type="alphaLcPeriod"/>
            </a:pPr>
            <a:r>
              <a:rPr lang="en-US" sz="2800" dirty="0" smtClean="0"/>
              <a:t>Using the template provided, create a spider diagram for Mary. Try to list as many adjectives as you can to describe her. Be sure to include evidence from the text to support your word choice. </a:t>
            </a:r>
            <a:endParaRPr lang="en-US"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3581400" y="2209800"/>
            <a:ext cx="2514600" cy="1828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 name="Straight Connector 3"/>
          <p:cNvCxnSpPr/>
          <p:nvPr/>
        </p:nvCxnSpPr>
        <p:spPr>
          <a:xfrm flipH="1" flipV="1">
            <a:off x="2819400" y="1828800"/>
            <a:ext cx="1219200" cy="533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flipV="1">
            <a:off x="2286000" y="2895600"/>
            <a:ext cx="12192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a:off x="2743200" y="3505200"/>
            <a:ext cx="914400" cy="914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4648200" y="1219200"/>
            <a:ext cx="0" cy="1066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5257800" y="1295400"/>
            <a:ext cx="762000" cy="990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6096000" y="2590800"/>
            <a:ext cx="13716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4419600" y="4038600"/>
            <a:ext cx="152400" cy="1219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5638800" y="3810000"/>
            <a:ext cx="533400" cy="1143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6096000" y="3429000"/>
            <a:ext cx="1600200" cy="609600"/>
          </a:xfrm>
          <a:prstGeom prst="line">
            <a:avLst/>
          </a:prstGeom>
        </p:spPr>
        <p:style>
          <a:lnRef idx="1">
            <a:schemeClr val="accent1"/>
          </a:lnRef>
          <a:fillRef idx="0">
            <a:schemeClr val="accent1"/>
          </a:fillRef>
          <a:effectRef idx="0">
            <a:schemeClr val="accent1"/>
          </a:effectRef>
          <a:fontRef idx="minor">
            <a:schemeClr val="tx1"/>
          </a:fontRef>
        </p:style>
      </p:cxnSp>
      <p:sp>
        <p:nvSpPr>
          <p:cNvPr id="29" name="Oval 28"/>
          <p:cNvSpPr/>
          <p:nvPr/>
        </p:nvSpPr>
        <p:spPr>
          <a:xfrm>
            <a:off x="1828800" y="1143000"/>
            <a:ext cx="990600" cy="990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1371600" y="2438400"/>
            <a:ext cx="990600" cy="990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1905000" y="4267200"/>
            <a:ext cx="990600" cy="990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4038600" y="5257800"/>
            <a:ext cx="990600" cy="990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4191000" y="228600"/>
            <a:ext cx="990600" cy="990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5943600" y="533400"/>
            <a:ext cx="990600" cy="990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7391400" y="2057400"/>
            <a:ext cx="990600" cy="990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7620000" y="3657600"/>
            <a:ext cx="990600" cy="990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5867400" y="4876800"/>
            <a:ext cx="990600" cy="990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9" name="Straight Connector 38"/>
          <p:cNvCxnSpPr/>
          <p:nvPr/>
        </p:nvCxnSpPr>
        <p:spPr>
          <a:xfrm flipH="1" flipV="1">
            <a:off x="1219200" y="914400"/>
            <a:ext cx="609600" cy="533400"/>
          </a:xfrm>
          <a:prstGeom prst="line">
            <a:avLst/>
          </a:prstGeom>
        </p:spPr>
        <p:style>
          <a:lnRef idx="1">
            <a:schemeClr val="accent1"/>
          </a:lnRef>
          <a:fillRef idx="0">
            <a:schemeClr val="accent1"/>
          </a:fillRef>
          <a:effectRef idx="0">
            <a:schemeClr val="accent1"/>
          </a:effectRef>
          <a:fontRef idx="minor">
            <a:schemeClr val="tx1"/>
          </a:fontRef>
        </p:style>
      </p:cxnSp>
      <p:sp>
        <p:nvSpPr>
          <p:cNvPr id="40" name="Oval 39"/>
          <p:cNvSpPr/>
          <p:nvPr/>
        </p:nvSpPr>
        <p:spPr>
          <a:xfrm>
            <a:off x="609600" y="304800"/>
            <a:ext cx="762000" cy="76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You Least Expect It…</a:t>
            </a:r>
            <a:endParaRPr lang="en-US" dirty="0"/>
          </a:p>
        </p:txBody>
      </p:sp>
      <p:sp>
        <p:nvSpPr>
          <p:cNvPr id="3" name="Content Placeholder 2"/>
          <p:cNvSpPr>
            <a:spLocks noGrp="1"/>
          </p:cNvSpPr>
          <p:nvPr>
            <p:ph idx="1"/>
          </p:nvPr>
        </p:nvSpPr>
        <p:spPr/>
        <p:txBody>
          <a:bodyPr/>
          <a:lstStyle/>
          <a:p>
            <a:r>
              <a:rPr lang="en-US" dirty="0" smtClean="0"/>
              <a:t>Now, read until you reach the following lines of the story: </a:t>
            </a:r>
          </a:p>
          <a:p>
            <a:r>
              <a:rPr lang="en-US" sz="2800" b="1" dirty="0" smtClean="0">
                <a:solidFill>
                  <a:srgbClr val="00B050"/>
                </a:solidFill>
              </a:rPr>
              <a:t>“This is going to be a bit of a shock to you, I’m afraid.” he said, “but I’ve thought about it a good deal and I’ve decided the only thing to do is to tell you right away. I hope you won’t blame me too much.”</a:t>
            </a:r>
            <a:endParaRPr lang="en-US" sz="2800" b="1" dirty="0">
              <a:solidFill>
                <a:srgbClr val="00B05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Patrick vs. Mary</a:t>
            </a:r>
            <a:endParaRPr lang="en-US" dirty="0"/>
          </a:p>
        </p:txBody>
      </p:sp>
      <p:sp>
        <p:nvSpPr>
          <p:cNvPr id="3" name="Content Placeholder 2"/>
          <p:cNvSpPr>
            <a:spLocks noGrp="1"/>
          </p:cNvSpPr>
          <p:nvPr>
            <p:ph idx="1"/>
          </p:nvPr>
        </p:nvSpPr>
        <p:spPr/>
        <p:txBody>
          <a:bodyPr>
            <a:normAutofit/>
          </a:bodyPr>
          <a:lstStyle/>
          <a:p>
            <a:r>
              <a:rPr lang="en-US" dirty="0" smtClean="0"/>
              <a:t>From this section of the story we can see a clear contrast between Mary and her husband Patrick. </a:t>
            </a:r>
            <a:endParaRPr lang="en-US" dirty="0"/>
          </a:p>
          <a:p>
            <a:endParaRPr lang="en-US" dirty="0" smtClean="0"/>
          </a:p>
          <a:p>
            <a:r>
              <a:rPr lang="en-US" dirty="0" smtClean="0"/>
              <a:t>Your task is to </a:t>
            </a:r>
            <a:r>
              <a:rPr lang="en-US" b="1" dirty="0" smtClean="0"/>
              <a:t>complete a spider diagram </a:t>
            </a:r>
            <a:r>
              <a:rPr lang="en-US" dirty="0" smtClean="0"/>
              <a:t>for Patrick to show how different he is from Mary. For each adjective you use to describe him, find evidence from the text to support your word choice.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579</TotalTime>
  <Words>919</Words>
  <Application>Microsoft Office PowerPoint</Application>
  <PresentationFormat>On-screen Show (4:3)</PresentationFormat>
  <Paragraphs>85</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Module</vt:lpstr>
      <vt:lpstr>“Lamb to the Slaughter”  By: Roald Dahl </vt:lpstr>
      <vt:lpstr>Interpretation</vt:lpstr>
      <vt:lpstr>Prediction</vt:lpstr>
      <vt:lpstr>Literary Terms</vt:lpstr>
      <vt:lpstr>Vocabulary Words-Preliminary Definitions</vt:lpstr>
      <vt:lpstr>First Impressions</vt:lpstr>
      <vt:lpstr>Slide 7</vt:lpstr>
      <vt:lpstr>When You Least Expect It…</vt:lpstr>
      <vt:lpstr>Patrick vs. Mary</vt:lpstr>
      <vt:lpstr>Slide 10</vt:lpstr>
      <vt:lpstr>We’ve Reached the Top…</vt:lpstr>
      <vt:lpstr>Your Task</vt:lpstr>
      <vt:lpstr>Mary, oh Mary</vt:lpstr>
      <vt:lpstr>Characterization of Mary</vt:lpstr>
      <vt:lpstr>The End…</vt:lpstr>
      <vt:lpstr>Why?</vt:lpstr>
      <vt:lpstr>Vocabulary Words-Verified Definitions</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“Lamb to the Slaughter”</dc:title>
  <dc:creator>User</dc:creator>
  <cp:lastModifiedBy>tdeloche</cp:lastModifiedBy>
  <cp:revision>20</cp:revision>
  <dcterms:created xsi:type="dcterms:W3CDTF">2012-11-27T22:08:04Z</dcterms:created>
  <dcterms:modified xsi:type="dcterms:W3CDTF">2012-12-06T14:05:15Z</dcterms:modified>
</cp:coreProperties>
</file>